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99" r:id="rId4"/>
    <p:sldId id="298" r:id="rId5"/>
    <p:sldId id="300" r:id="rId6"/>
    <p:sldId id="301" r:id="rId7"/>
    <p:sldId id="302" r:id="rId8"/>
    <p:sldId id="303" r:id="rId9"/>
    <p:sldId id="306" r:id="rId10"/>
    <p:sldId id="304" r:id="rId11"/>
    <p:sldId id="305" r:id="rId12"/>
    <p:sldId id="307" r:id="rId13"/>
    <p:sldId id="308" r:id="rId14"/>
    <p:sldId id="311" r:id="rId15"/>
    <p:sldId id="309" r:id="rId16"/>
    <p:sldId id="313" r:id="rId17"/>
    <p:sldId id="310" r:id="rId18"/>
    <p:sldId id="314" r:id="rId19"/>
    <p:sldId id="315" r:id="rId20"/>
    <p:sldId id="316" r:id="rId21"/>
    <p:sldId id="317" r:id="rId22"/>
    <p:sldId id="291" r:id="rId23"/>
    <p:sldId id="262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6387" autoAdjust="0"/>
  </p:normalViewPr>
  <p:slideViewPr>
    <p:cSldViewPr>
      <p:cViewPr varScale="1">
        <p:scale>
          <a:sx n="103" d="100"/>
          <a:sy n="103" d="100"/>
        </p:scale>
        <p:origin x="931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03/11/2023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Rohatsch (FH Technikum)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(M2C Expert Control GmbH)</a:t>
            </a:r>
          </a:p>
          <a:p>
            <a:r>
              <a:rPr lang="en-US" dirty="0"/>
              <a:t>Alignment</a:t>
            </a:r>
            <a:r>
              <a:rPr lang="en-US" noProof="0" dirty="0"/>
              <a:t>: 17.11.2023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A684-0CBC-27D9-6241-041E817A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Baselining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FLD 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52353-BF5C-4C3F-AE2B-12B588E1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44" y="3724593"/>
            <a:ext cx="7104112" cy="2084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7E58-2442-E3F6-743D-39A2490ED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04" y="1916832"/>
            <a:ext cx="2160000" cy="1350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72339-0D23-B13B-B3D3-38BB7DA48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96" y="1916832"/>
            <a:ext cx="2160000" cy="1350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A09F1D-E1A2-8A26-8D0D-445A02332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988" y="1916832"/>
            <a:ext cx="2160000" cy="16502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3228EF-FECA-6281-A7D8-4BA09A2DD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7980" y="1916832"/>
            <a:ext cx="2160000" cy="13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7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6E2E-A344-C5AF-803C-3060CDE2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Baselining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FLD</a:t>
            </a:r>
            <a:br>
              <a:rPr lang="de-DE" dirty="0"/>
            </a:br>
            <a:r>
              <a:rPr lang="de-DE" dirty="0"/>
              <a:t>Select </a:t>
            </a:r>
            <a:r>
              <a:rPr lang="de-DE" dirty="0" err="1"/>
              <a:t>samples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541F8-E82B-3C6A-FC82-CB038C89E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tuning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FLD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a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Given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simirality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differences</a:t>
            </a:r>
            <a:endParaRPr lang="de-DE" dirty="0"/>
          </a:p>
          <a:p>
            <a:r>
              <a:rPr lang="de-DE" dirty="0" err="1"/>
              <a:t>Additionally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462E1-FCED-2A16-6B62-D9E401756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86" y="4725144"/>
            <a:ext cx="8810828" cy="12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3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1632-1534-7E5B-0EA6-99D5F83C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Baselining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FLD</a:t>
            </a:r>
            <a:br>
              <a:rPr lang="de-DE" dirty="0"/>
            </a:br>
            <a:r>
              <a:rPr lang="de-DE" dirty="0"/>
              <a:t>Parameter </a:t>
            </a:r>
            <a:r>
              <a:rPr lang="de-DE" dirty="0" err="1"/>
              <a:t>tuning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7897F-DC74-7BBE-B6A7-F89E06BE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err="1">
                <a:latin typeface="Consolas" panose="020B0609020204030204" pitchFamily="49" charset="0"/>
              </a:rPr>
              <a:t>sensor</a:t>
            </a:r>
            <a:r>
              <a:rPr lang="de-DE" sz="2000" dirty="0">
                <a:latin typeface="Consolas" panose="020B0609020204030204" pitchFamily="49" charset="0"/>
              </a:rPr>
              <a:t>=("</a:t>
            </a:r>
            <a:r>
              <a:rPr lang="de-DE" sz="2000" dirty="0" err="1">
                <a:latin typeface="Consolas" panose="020B0609020204030204" pitchFamily="49" charset="0"/>
              </a:rPr>
              <a:t>rgb_highres_left</a:t>
            </a:r>
            <a:r>
              <a:rPr lang="de-DE" sz="2000" dirty="0">
                <a:latin typeface="Consolas" panose="020B0609020204030204" pitchFamily="49" charset="0"/>
              </a:rPr>
              <a:t>" "</a:t>
            </a:r>
            <a:r>
              <a:rPr lang="de-DE" sz="2000" dirty="0" err="1">
                <a:latin typeface="Consolas" panose="020B0609020204030204" pitchFamily="49" charset="0"/>
              </a:rPr>
              <a:t>rgb_highres_right</a:t>
            </a:r>
            <a:r>
              <a:rPr lang="de-DE" sz="2000" dirty="0">
                <a:latin typeface="Consolas" panose="020B0609020204030204" pitchFamily="49" charset="0"/>
              </a:rPr>
              <a:t>" "</a:t>
            </a:r>
            <a:r>
              <a:rPr lang="de-DE" sz="2000" dirty="0" err="1">
                <a:latin typeface="Consolas" panose="020B0609020204030204" pitchFamily="49" charset="0"/>
              </a:rPr>
              <a:t>rgb_highres_center</a:t>
            </a:r>
            <a:r>
              <a:rPr lang="de-DE" sz="2000" dirty="0">
                <a:latin typeface="Consolas" panose="020B0609020204030204" pitchFamily="49" charset="0"/>
              </a:rPr>
              <a:t>" "</a:t>
            </a:r>
            <a:r>
              <a:rPr lang="de-DE" sz="2000" dirty="0" err="1">
                <a:latin typeface="Consolas" panose="020B0609020204030204" pitchFamily="49" charset="0"/>
              </a:rPr>
              <a:t>rgb_left</a:t>
            </a:r>
            <a:r>
              <a:rPr lang="de-DE" sz="2000" dirty="0">
                <a:latin typeface="Consolas" panose="020B0609020204030204" pitchFamily="49" charset="0"/>
              </a:rPr>
              <a:t>" "</a:t>
            </a:r>
            <a:r>
              <a:rPr lang="de-DE" sz="2000" dirty="0" err="1">
                <a:latin typeface="Consolas" panose="020B0609020204030204" pitchFamily="49" charset="0"/>
              </a:rPr>
              <a:t>rgb_right</a:t>
            </a:r>
            <a:r>
              <a:rPr lang="de-DE" sz="2000" dirty="0">
                <a:latin typeface="Consolas" panose="020B0609020204030204" pitchFamily="49" charset="0"/>
              </a:rPr>
              <a:t>" "</a:t>
            </a:r>
            <a:r>
              <a:rPr lang="de-DE" sz="2000" dirty="0" err="1">
                <a:latin typeface="Consolas" panose="020B0609020204030204" pitchFamily="49" charset="0"/>
              </a:rPr>
              <a:t>rgb_center</a:t>
            </a:r>
            <a:r>
              <a:rPr lang="de-DE" sz="2000" dirty="0">
                <a:latin typeface="Consolas" panose="020B0609020204030204" pitchFamily="49" charset="0"/>
              </a:rPr>
              <a:t>" "</a:t>
            </a:r>
            <a:r>
              <a:rPr lang="de-DE" sz="2000" dirty="0" err="1">
                <a:latin typeface="Consolas" panose="020B0609020204030204" pitchFamily="49" charset="0"/>
              </a:rPr>
              <a:t>ir_left</a:t>
            </a:r>
            <a:r>
              <a:rPr lang="de-DE" sz="2000" dirty="0">
                <a:latin typeface="Consolas" panose="020B0609020204030204" pitchFamily="49" charset="0"/>
              </a:rPr>
              <a:t>" "</a:t>
            </a:r>
            <a:r>
              <a:rPr lang="de-DE" sz="2000" dirty="0" err="1">
                <a:latin typeface="Consolas" panose="020B0609020204030204" pitchFamily="49" charset="0"/>
              </a:rPr>
              <a:t>ir_right</a:t>
            </a:r>
            <a:r>
              <a:rPr lang="de-DE" sz="2000" dirty="0">
                <a:latin typeface="Consolas" panose="020B0609020204030204" pitchFamily="49" charset="0"/>
              </a:rPr>
              <a:t>" "</a:t>
            </a:r>
            <a:r>
              <a:rPr lang="de-DE" sz="2000" dirty="0" err="1">
                <a:latin typeface="Consolas" panose="020B0609020204030204" pitchFamily="49" charset="0"/>
              </a:rPr>
              <a:t>ir_center</a:t>
            </a:r>
            <a:r>
              <a:rPr lang="de-DE" sz="2000" dirty="0">
                <a:latin typeface="Consolas" panose="020B0609020204030204" pitchFamily="49" charset="0"/>
              </a:rPr>
              <a:t>")</a:t>
            </a:r>
          </a:p>
          <a:p>
            <a:r>
              <a:rPr lang="de-DE" sz="2000" dirty="0" err="1">
                <a:effectLst/>
                <a:latin typeface="Consolas" panose="020B0609020204030204" pitchFamily="49" charset="0"/>
              </a:rPr>
              <a:t>kernel</a:t>
            </a:r>
            <a:r>
              <a:rPr lang="de-DE" sz="2000" dirty="0">
                <a:effectLst/>
                <a:latin typeface="Consolas" panose="020B0609020204030204" pitchFamily="49" charset="0"/>
              </a:rPr>
              <a:t>=("0" "5" "15" "25" )</a:t>
            </a:r>
          </a:p>
          <a:p>
            <a:r>
              <a:rPr lang="de-DE" sz="2000" dirty="0" err="1">
                <a:effectLst/>
                <a:latin typeface="Consolas" panose="020B0609020204030204" pitchFamily="49" charset="0"/>
              </a:rPr>
              <a:t>length_treshold</a:t>
            </a:r>
            <a:r>
              <a:rPr lang="de-DE" sz="2000" dirty="0">
                <a:effectLst/>
                <a:latin typeface="Consolas" panose="020B0609020204030204" pitchFamily="49" charset="0"/>
              </a:rPr>
              <a:t>=("25" "50" "100" "200" "300" "400")</a:t>
            </a:r>
          </a:p>
          <a:p>
            <a:r>
              <a:rPr lang="de-DE" sz="2000" dirty="0" err="1">
                <a:effectLst/>
                <a:latin typeface="Consolas" panose="020B0609020204030204" pitchFamily="49" charset="0"/>
              </a:rPr>
              <a:t>aspect_ration_quantile</a:t>
            </a:r>
            <a:r>
              <a:rPr lang="de-DE" sz="2000" dirty="0">
                <a:effectLst/>
                <a:latin typeface="Consolas" panose="020B0609020204030204" pitchFamily="49" charset="0"/>
              </a:rPr>
              <a:t>=("1" "5" "10")</a:t>
            </a:r>
          </a:p>
          <a:p>
            <a:r>
              <a:rPr lang="de-DE" sz="2000" dirty="0">
                <a:effectLst/>
                <a:latin typeface="Consolas" panose="020B0609020204030204" pitchFamily="49" charset="0"/>
              </a:rPr>
              <a:t>canny_th1=("5" "10" "15" "20" "50" "100" "150" "200")</a:t>
            </a:r>
          </a:p>
          <a:p>
            <a:r>
              <a:rPr lang="de-DE" sz="2000" dirty="0">
                <a:effectLst/>
                <a:latin typeface="Consolas" panose="020B0609020204030204" pitchFamily="49" charset="0"/>
              </a:rPr>
              <a:t>canny_th2 = canny_th1 *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2FA42-7F1C-BADF-6AD5-880D2AFA238C}"/>
              </a:ext>
            </a:extLst>
          </p:cNvPr>
          <p:cNvSpPr txBox="1"/>
          <p:nvPr/>
        </p:nvSpPr>
        <p:spPr>
          <a:xfrm>
            <a:off x="3503712" y="4797152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NOT ALL COMBINATIONS HAVE BEEN TESTED</a:t>
            </a:r>
            <a:br>
              <a:rPr lang="de-DE" b="1" dirty="0"/>
            </a:br>
            <a:r>
              <a:rPr lang="de-DE" b="1" dirty="0"/>
              <a:t>In total, 3348 </a:t>
            </a:r>
            <a:r>
              <a:rPr lang="de-DE" b="1" dirty="0" err="1"/>
              <a:t>experiments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</a:t>
            </a:r>
            <a:r>
              <a:rPr lang="de-DE" b="1" dirty="0" err="1"/>
              <a:t>been</a:t>
            </a:r>
            <a:r>
              <a:rPr lang="de-DE" b="1" dirty="0"/>
              <a:t> </a:t>
            </a:r>
            <a:r>
              <a:rPr lang="de-DE" b="1" dirty="0" err="1"/>
              <a:t>conducted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5578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CB03-E602-642B-861F-90480B4D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Baselining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FLD</a:t>
            </a:r>
            <a:br>
              <a:rPr lang="de-DE" dirty="0"/>
            </a:br>
            <a:r>
              <a:rPr lang="de-DE" dirty="0"/>
              <a:t>Parameter </a:t>
            </a:r>
            <a:r>
              <a:rPr lang="de-DE" dirty="0" err="1"/>
              <a:t>tuning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dice</a:t>
            </a:r>
            <a:r>
              <a:rPr lang="de-DE" dirty="0"/>
              <a:t> </a:t>
            </a:r>
            <a:r>
              <a:rPr lang="de-DE" dirty="0" err="1"/>
              <a:t>metric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80EB-A128-C729-D796-9D51B612A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sample </a:t>
            </a:r>
            <a:r>
              <a:rPr lang="de-DE" dirty="0" err="1"/>
              <a:t>images</a:t>
            </a:r>
            <a:r>
              <a:rPr lang="de-DE" dirty="0"/>
              <a:t> </a:t>
            </a:r>
          </a:p>
          <a:p>
            <a:r>
              <a:rPr lang="de-DE" dirty="0" err="1"/>
              <a:t>Interestingly</a:t>
            </a:r>
            <a:r>
              <a:rPr lang="de-DE" dirty="0"/>
              <a:t>,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tresholds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CFBB9-B42A-6B16-7566-C5021DF27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25264"/>
            <a:ext cx="3671501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73A9B-A1FD-1966-9663-28B93C1B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925264"/>
            <a:ext cx="361163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1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CB03-E602-642B-861F-90480B4D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Baselining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FLD</a:t>
            </a:r>
            <a:br>
              <a:rPr lang="de-DE" dirty="0"/>
            </a:br>
            <a:r>
              <a:rPr lang="de-DE" dirty="0"/>
              <a:t>Best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sensor</a:t>
            </a:r>
            <a:endParaRPr lang="de-DE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CEBB6CC-FDC1-3718-78DC-6126DE2A6B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877277"/>
              </p:ext>
            </p:extLst>
          </p:nvPr>
        </p:nvGraphicFramePr>
        <p:xfrm>
          <a:off x="2063552" y="2132856"/>
          <a:ext cx="8064896" cy="3168354"/>
        </p:xfrm>
        <a:graphic>
          <a:graphicData uri="http://schemas.openxmlformats.org/drawingml/2006/table">
            <a:tbl>
              <a:tblPr firstRow="1" firstCol="1" lastCol="1" bandRow="1">
                <a:tableStyleId>{7DF18680-E054-41AD-8BC1-D1AEF772440D}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500907481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517856577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482740330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61974775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3222355015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3694128182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989038049"/>
                    </a:ext>
                  </a:extLst>
                </a:gridCol>
              </a:tblGrid>
              <a:tr h="39866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 err="1">
                          <a:effectLst/>
                        </a:rPr>
                        <a:t>sensor</a:t>
                      </a:r>
                      <a:endParaRPr lang="de-DE" sz="1200" b="1" i="0" u="none" strike="noStrike" dirty="0">
                        <a:solidFill>
                          <a:srgbClr val="D4D4D4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 err="1">
                          <a:effectLst/>
                        </a:rPr>
                        <a:t>kernel</a:t>
                      </a:r>
                      <a:endParaRPr lang="de-DE" sz="1200" b="1" i="0" u="none" strike="noStrike" dirty="0">
                        <a:solidFill>
                          <a:srgbClr val="D4D4D4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 err="1">
                          <a:effectLst/>
                        </a:rPr>
                        <a:t>Length</a:t>
                      </a:r>
                      <a:br>
                        <a:rPr lang="de-DE" sz="1200" u="none" strike="noStrike" dirty="0">
                          <a:effectLst/>
                        </a:rPr>
                      </a:br>
                      <a:r>
                        <a:rPr lang="de-DE" sz="1200" u="none" strike="noStrike" dirty="0" err="1">
                          <a:effectLst/>
                        </a:rPr>
                        <a:t>treshold</a:t>
                      </a:r>
                      <a:endParaRPr lang="de-DE" sz="1200" b="1" i="0" u="none" strike="noStrike" dirty="0">
                        <a:solidFill>
                          <a:srgbClr val="D4D4D4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 err="1">
                          <a:effectLst/>
                        </a:rPr>
                        <a:t>aspect_ration</a:t>
                      </a:r>
                      <a:br>
                        <a:rPr lang="de-DE" sz="1200" u="none" strike="noStrike" dirty="0">
                          <a:effectLst/>
                        </a:rPr>
                      </a:br>
                      <a:r>
                        <a:rPr lang="de-DE" sz="1200" u="none" strike="noStrike" dirty="0" err="1">
                          <a:effectLst/>
                        </a:rPr>
                        <a:t>quantile</a:t>
                      </a:r>
                      <a:endParaRPr lang="de-DE" sz="1200" b="1" i="0" u="none" strike="noStrike" dirty="0">
                        <a:solidFill>
                          <a:srgbClr val="D4D4D4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canny_th1</a:t>
                      </a:r>
                      <a:endParaRPr lang="de-DE" sz="1200" b="1" i="0" u="none" strike="noStrike" dirty="0">
                        <a:solidFill>
                          <a:srgbClr val="D4D4D4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>
                          <a:effectLst/>
                        </a:rPr>
                        <a:t>canny_th2</a:t>
                      </a:r>
                      <a:endParaRPr lang="de-DE" sz="1200" b="1" i="0" u="none" strike="noStrike" dirty="0">
                        <a:solidFill>
                          <a:srgbClr val="D4D4D4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200" u="none" strike="noStrike" dirty="0" err="1">
                          <a:effectLst/>
                        </a:rPr>
                        <a:t>dice</a:t>
                      </a:r>
                      <a:endParaRPr lang="de-DE" sz="1200" b="1" i="0" u="none" strike="noStrike" dirty="0">
                        <a:solidFill>
                          <a:srgbClr val="D4D4D4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2100562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rgb_highres_center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0.458045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94613485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rgb_highres_right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0.397419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4290965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rgb_right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0.372880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1183896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rgb_center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0.349459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74710409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rgb_highres_left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0.339987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6799826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ir_left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0.321330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15338219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rgb_left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0.273037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50929828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ir_center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0.257382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820315"/>
                  </a:ext>
                </a:extLst>
              </a:tr>
              <a:tr h="307743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ir_right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0.190959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0515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33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74F1-3D16-21B7-A505-96A768E1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Baselining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FLD</a:t>
            </a:r>
            <a:br>
              <a:rPr lang="de-DE" dirty="0"/>
            </a:br>
            <a:r>
              <a:rPr lang="de-DE" dirty="0"/>
              <a:t>Performance on </a:t>
            </a:r>
            <a:r>
              <a:rPr lang="de-DE" b="1" dirty="0" err="1"/>
              <a:t>validation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90FBA3-1BDD-E695-71F5-E6332E7C3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5915" y="1825625"/>
            <a:ext cx="5220169" cy="4351338"/>
          </a:xfrm>
        </p:spPr>
      </p:pic>
    </p:spTree>
    <p:extLst>
      <p:ext uri="{BB962C8B-B14F-4D97-AF65-F5344CB8AC3E}">
        <p14:creationId xmlns:p14="http://schemas.microsoft.com/office/powerpoint/2010/main" val="2173014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5D7E-5B97-4621-0093-95E05689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Baselining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FLD</a:t>
            </a:r>
            <a:br>
              <a:rPr lang="de-DE" dirty="0"/>
            </a:b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and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8848F-7548-3D25-719B-E13F4642F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000" y="2132856"/>
            <a:ext cx="7200000" cy="15231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4F6D8B-21C8-59B5-546A-50E93237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544" y="4293096"/>
            <a:ext cx="7200000" cy="181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6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E903-8D2D-0441-AA6B-4991346F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FE9C-E8F4-80DB-F145-95982139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YOLOv8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framework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and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en-US" dirty="0"/>
              <a:t>State-of-the-art computer vision model built by </a:t>
            </a:r>
            <a:r>
              <a:rPr lang="en-US" dirty="0" err="1"/>
              <a:t>Ultralytics</a:t>
            </a:r>
            <a:endParaRPr lang="en-US" dirty="0"/>
          </a:p>
          <a:p>
            <a:r>
              <a:rPr lang="en-US" dirty="0"/>
              <a:t>Easy to use</a:t>
            </a:r>
          </a:p>
          <a:p>
            <a:r>
              <a:rPr lang="en-US" dirty="0"/>
              <a:t>Open source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2372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E903-8D2D-0441-AA6B-4991346F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CFE9C-E8F4-80DB-F145-95982139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YOLOv8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framework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and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en-US" dirty="0"/>
              <a:t>State-of-the-art computer vision model built by </a:t>
            </a:r>
            <a:r>
              <a:rPr lang="en-US" dirty="0" err="1"/>
              <a:t>Ultralytics</a:t>
            </a:r>
            <a:endParaRPr lang="en-US" dirty="0"/>
          </a:p>
          <a:p>
            <a:r>
              <a:rPr lang="en-US" dirty="0"/>
              <a:t>Easy to use</a:t>
            </a:r>
          </a:p>
          <a:p>
            <a:r>
              <a:rPr lang="en-US" dirty="0"/>
              <a:t>Open source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Experiments performed on FHTW HPC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9078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7C53-BEC3-FA0F-9BBA-71D52471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YOLOv8</a:t>
            </a:r>
            <a:br>
              <a:rPr lang="de-DE" dirty="0"/>
            </a:br>
            <a:r>
              <a:rPr lang="de-DE" dirty="0"/>
              <a:t>First </a:t>
            </a:r>
            <a:r>
              <a:rPr lang="de-DE" dirty="0" err="1"/>
              <a:t>experiments</a:t>
            </a:r>
            <a:r>
              <a:rPr lang="de-DE" dirty="0"/>
              <a:t> - RGB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CD5416-B6B1-EB79-7C2C-80366828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2391765"/>
            <a:ext cx="432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94F2D5-7A7C-3441-0E5D-2F7F23816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30" y="2391765"/>
            <a:ext cx="5026909" cy="288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CDC7E-7A61-AFC4-5B44-D4328C377D09}"/>
              </a:ext>
            </a:extLst>
          </p:cNvPr>
          <p:cNvSpPr txBox="1"/>
          <p:nvPr/>
        </p:nvSpPr>
        <p:spPr>
          <a:xfrm>
            <a:off x="2171323" y="1914347"/>
            <a:ext cx="2664297" cy="3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RailSem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735F7-6ACB-AD2F-3B8B-F2B17F55C812}"/>
              </a:ext>
            </a:extLst>
          </p:cNvPr>
          <p:cNvSpPr txBox="1"/>
          <p:nvPr/>
        </p:nvSpPr>
        <p:spPr>
          <a:xfrm>
            <a:off x="7709835" y="1914346"/>
            <a:ext cx="2664297" cy="3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RailSem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050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ACAA-166F-C403-F748-F1457312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94E3-95EE-2941-2529-DCC3921C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73624" cy="4351338"/>
          </a:xfrm>
        </p:spPr>
        <p:txBody>
          <a:bodyPr>
            <a:normAutofit/>
          </a:bodyPr>
          <a:lstStyle/>
          <a:p>
            <a:r>
              <a:rPr lang="de-DE" sz="1600" dirty="0"/>
              <a:t>RGB 12 MP</a:t>
            </a:r>
          </a:p>
          <a:p>
            <a:r>
              <a:rPr lang="de-DE" sz="1600" dirty="0"/>
              <a:t>Pixel </a:t>
            </a:r>
            <a:r>
              <a:rPr lang="de-DE" sz="1600" dirty="0" err="1"/>
              <a:t>size</a:t>
            </a:r>
            <a:r>
              <a:rPr lang="de-DE" sz="1600" dirty="0"/>
              <a:t>: 3.45 µm</a:t>
            </a:r>
          </a:p>
          <a:p>
            <a:r>
              <a:rPr lang="de-DE" sz="1600" dirty="0"/>
              <a:t>FPS: 40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1F37B-711B-1F87-616E-6F0CB6345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69" y="3252473"/>
            <a:ext cx="2880000" cy="80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CC9EE-A5F2-DA44-7A03-B3B6637BB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53" y="4337664"/>
            <a:ext cx="3137663" cy="186819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C775AE7-0389-6B29-8A48-4272BC10DCFA}"/>
              </a:ext>
            </a:extLst>
          </p:cNvPr>
          <p:cNvSpPr txBox="1">
            <a:spLocks/>
          </p:cNvSpPr>
          <p:nvPr/>
        </p:nvSpPr>
        <p:spPr>
          <a:xfrm>
            <a:off x="4673320" y="1825625"/>
            <a:ext cx="3673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RGB 5 MP</a:t>
            </a:r>
          </a:p>
          <a:p>
            <a:r>
              <a:rPr lang="de-DE" sz="1600" dirty="0"/>
              <a:t>Pixel </a:t>
            </a:r>
            <a:r>
              <a:rPr lang="de-DE" sz="1600" dirty="0" err="1"/>
              <a:t>size</a:t>
            </a:r>
            <a:r>
              <a:rPr lang="de-DE" sz="1600" dirty="0"/>
              <a:t>: 3.45 µm</a:t>
            </a:r>
          </a:p>
          <a:p>
            <a:r>
              <a:rPr lang="de-DE" sz="1600" dirty="0"/>
              <a:t>FPS: 35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EBD79A-11C9-77E8-4534-E28AE8CCF392}"/>
              </a:ext>
            </a:extLst>
          </p:cNvPr>
          <p:cNvSpPr txBox="1">
            <a:spLocks/>
          </p:cNvSpPr>
          <p:nvPr/>
        </p:nvSpPr>
        <p:spPr>
          <a:xfrm>
            <a:off x="8040216" y="1825625"/>
            <a:ext cx="36736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Infrared 0,3 MP</a:t>
            </a:r>
          </a:p>
          <a:p>
            <a:r>
              <a:rPr lang="de-DE" sz="1600" dirty="0"/>
              <a:t>Pixel </a:t>
            </a:r>
            <a:r>
              <a:rPr lang="de-DE" sz="1600" dirty="0" err="1"/>
              <a:t>size</a:t>
            </a:r>
            <a:r>
              <a:rPr lang="de-DE" sz="1600" dirty="0"/>
              <a:t>: 17 µm</a:t>
            </a:r>
          </a:p>
          <a:p>
            <a:r>
              <a:rPr lang="de-DE" sz="1600" dirty="0"/>
              <a:t>FPS: 30</a:t>
            </a:r>
          </a:p>
          <a:p>
            <a:r>
              <a:rPr lang="de-DE" sz="1600" dirty="0" err="1"/>
              <a:t>Wavelength</a:t>
            </a:r>
            <a:r>
              <a:rPr lang="de-DE" sz="1600" dirty="0"/>
              <a:t>: 8 µm – 14 µm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9C059D-EAAC-EB01-B983-525484DA6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753" y="3255244"/>
            <a:ext cx="2880000" cy="6927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05A800-5709-5534-DB53-576C2CC95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072" y="3263609"/>
            <a:ext cx="2880000" cy="685191"/>
          </a:xfrm>
          <a:prstGeom prst="rect">
            <a:avLst/>
          </a:prstGeom>
        </p:spPr>
      </p:pic>
      <p:pic>
        <p:nvPicPr>
          <p:cNvPr id="1026" name="Picture 2" descr="Calibir DXM640">
            <a:extLst>
              <a:ext uri="{FF2B5EF4-FFF2-40B4-BE49-F238E27FC236}">
                <a16:creationId xmlns:a16="http://schemas.microsoft.com/office/drawing/2014/main" id="{15CC0479-EAEE-0D52-23A4-03AF15BD8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4443702"/>
            <a:ext cx="2409757" cy="183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gE Area scan camera Teledyne DALSA Nano-M4040 | Nano-C4040 ">
            <a:extLst>
              <a:ext uri="{FF2B5EF4-FFF2-40B4-BE49-F238E27FC236}">
                <a16:creationId xmlns:a16="http://schemas.microsoft.com/office/drawing/2014/main" id="{7BF5F777-1DBE-D105-ED01-59F2BF77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37" y="4364035"/>
            <a:ext cx="1277816" cy="99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724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7C53-BEC3-FA0F-9BBA-71D52471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YOLOv8 </a:t>
            </a:r>
            <a:r>
              <a:rPr lang="de-DE" dirty="0" err="1"/>
              <a:t>vs</a:t>
            </a:r>
            <a:r>
              <a:rPr lang="de-DE"/>
              <a:t> FDL</a:t>
            </a:r>
            <a:br>
              <a:rPr lang="de-DE" dirty="0"/>
            </a:br>
            <a:r>
              <a:rPr lang="de-DE" dirty="0"/>
              <a:t>Performance on </a:t>
            </a:r>
            <a:r>
              <a:rPr lang="de-DE" b="1" dirty="0" err="1"/>
              <a:t>validation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8C0D63-822C-7584-AE59-97029697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2132856"/>
            <a:ext cx="7344816" cy="35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74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7C53-BEC3-FA0F-9BBA-71D52471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YOLOv8</a:t>
            </a:r>
            <a:br>
              <a:rPr lang="de-DE" dirty="0"/>
            </a:br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0CDC7E-7A61-AFC4-5B44-D4328C377D09}"/>
              </a:ext>
            </a:extLst>
          </p:cNvPr>
          <p:cNvSpPr txBox="1"/>
          <p:nvPr/>
        </p:nvSpPr>
        <p:spPr>
          <a:xfrm>
            <a:off x="1288935" y="2759673"/>
            <a:ext cx="2664297" cy="3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YOLOv8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735F7-6ACB-AD2F-3B8B-F2B17F55C812}"/>
              </a:ext>
            </a:extLst>
          </p:cNvPr>
          <p:cNvSpPr txBox="1"/>
          <p:nvPr/>
        </p:nvSpPr>
        <p:spPr>
          <a:xfrm>
            <a:off x="1288936" y="4653136"/>
            <a:ext cx="2664297" cy="3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Baseline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779AB2-C8B7-52F0-4BF6-F25AA1825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4094495"/>
            <a:ext cx="2217000" cy="14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48239-A52E-F15A-38EC-A32042DFB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624" y="4094495"/>
            <a:ext cx="2217000" cy="14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3D9D919-1056-F166-A2C8-1461C8021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08" y="4094495"/>
            <a:ext cx="2217000" cy="144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2464B2-0A2E-104A-3315-BBAF7B3F9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640" y="4094495"/>
            <a:ext cx="2217000" cy="1440000"/>
          </a:xfrm>
          <a:prstGeom prst="rect">
            <a:avLst/>
          </a:prstGeom>
        </p:spPr>
      </p:pic>
      <p:pic>
        <p:nvPicPr>
          <p:cNvPr id="31" name="Picture 30" descr="A red line on a train track&#10;&#10;Description automatically generated">
            <a:extLst>
              <a:ext uri="{FF2B5EF4-FFF2-40B4-BE49-F238E27FC236}">
                <a16:creationId xmlns:a16="http://schemas.microsoft.com/office/drawing/2014/main" id="{7A0022AE-D0FC-64FD-DD9B-598A1A0AC2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2133016"/>
            <a:ext cx="2217000" cy="1440000"/>
          </a:xfrm>
          <a:prstGeom prst="rect">
            <a:avLst/>
          </a:prstGeom>
        </p:spPr>
      </p:pic>
      <p:pic>
        <p:nvPicPr>
          <p:cNvPr id="33" name="Picture 32" descr="A train tracks next to a building&#10;&#10;Description automatically generated">
            <a:extLst>
              <a:ext uri="{FF2B5EF4-FFF2-40B4-BE49-F238E27FC236}">
                <a16:creationId xmlns:a16="http://schemas.microsoft.com/office/drawing/2014/main" id="{975CF290-FD21-657A-6580-61B66C10C1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24" y="2133016"/>
            <a:ext cx="2217000" cy="1440000"/>
          </a:xfrm>
          <a:prstGeom prst="rect">
            <a:avLst/>
          </a:prstGeom>
        </p:spPr>
      </p:pic>
      <p:pic>
        <p:nvPicPr>
          <p:cNvPr id="35" name="Picture 34" descr="A blue train on tracks&#10;&#10;Description automatically generated">
            <a:extLst>
              <a:ext uri="{FF2B5EF4-FFF2-40B4-BE49-F238E27FC236}">
                <a16:creationId xmlns:a16="http://schemas.microsoft.com/office/drawing/2014/main" id="{7B6B269C-1CC1-D3C0-7EFC-D9CC7F03B7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08" y="2133016"/>
            <a:ext cx="2217000" cy="1440000"/>
          </a:xfrm>
          <a:prstGeom prst="rect">
            <a:avLst/>
          </a:prstGeom>
        </p:spPr>
      </p:pic>
      <p:pic>
        <p:nvPicPr>
          <p:cNvPr id="37" name="Picture 36" descr="A train on the tracks under a bridge&#10;&#10;Description automatically generated">
            <a:extLst>
              <a:ext uri="{FF2B5EF4-FFF2-40B4-BE49-F238E27FC236}">
                <a16:creationId xmlns:a16="http://schemas.microsoft.com/office/drawing/2014/main" id="{219A2042-371E-A0A3-7E64-BDB9532C52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640" y="2133016"/>
            <a:ext cx="2217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1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617C-F60F-9910-5812-D7E0BE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FFFDF-CEFA-1A16-F867-190582A95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Experiment with different model settings (one model for all </a:t>
            </a:r>
            <a:r>
              <a:rPr lang="en-US" dirty="0"/>
              <a:t>sensors, one model per sensor</a:t>
            </a:r>
            <a:r>
              <a:rPr lang="en-US" noProof="0" dirty="0"/>
              <a:t>)</a:t>
            </a:r>
          </a:p>
          <a:p>
            <a:r>
              <a:rPr lang="en-US" dirty="0"/>
              <a:t>Select final model setting</a:t>
            </a:r>
          </a:p>
          <a:p>
            <a:r>
              <a:rPr lang="en-US" noProof="0" dirty="0"/>
              <a:t>Perform analysis on results</a:t>
            </a:r>
          </a:p>
        </p:txBody>
      </p:sp>
    </p:spTree>
    <p:extLst>
      <p:ext uri="{BB962C8B-B14F-4D97-AF65-F5344CB8AC3E}">
        <p14:creationId xmlns:p14="http://schemas.microsoft.com/office/powerpoint/2010/main" val="2523340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C2B1-E8E9-AB2A-BB52-420A6CCCA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Research questions</a:t>
            </a:r>
            <a:endParaRPr lang="en-US" sz="2000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F3BF-438C-AC16-CA0E-5E7B11505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noProof="0" dirty="0"/>
              <a:t>Which modelling technique and which deep learning model can be applied to solve the rail detection problem?</a:t>
            </a:r>
          </a:p>
          <a:p>
            <a:r>
              <a:rPr lang="en-US" sz="2000" noProof="0" dirty="0"/>
              <a:t>How can the efficiency of standard, high-resolution, and infrared cameras be compared against each other; does a higher resolution result in a higher accuracy?</a:t>
            </a:r>
          </a:p>
          <a:p>
            <a:r>
              <a:rPr lang="en-US" sz="2000" noProof="0" dirty="0"/>
              <a:t>What is the trade-off between model accuracy and speed of providing predictions when applied to a video stream in real time?</a:t>
            </a:r>
          </a:p>
          <a:p>
            <a:r>
              <a:rPr lang="en-US" sz="2000" noProof="0" dirty="0"/>
              <a:t>How do deep learning models perform compared to gradient-based thresholding approaches in terms of, e.g., accuracy (share of correctly identified objects) or F1-score (mean of precision and recall)</a:t>
            </a:r>
            <a:endParaRPr lang="en-US" sz="1600" noProof="0" dirty="0">
              <a:sym typeface="Wingdings" panose="05000000000000000000" pitchFamily="2" charset="2"/>
            </a:endParaRPr>
          </a:p>
          <a:p>
            <a:pPr lvl="1"/>
            <a:endParaRPr lang="en-US" sz="1600" noProof="0" dirty="0"/>
          </a:p>
          <a:p>
            <a:pPr marL="457200" lvl="1" indent="0">
              <a:buNone/>
            </a:pPr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115542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73B3-052D-86FD-48C8-357E863D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Fragen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E060-51B2-983C-2F87-7A6AFD8E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Ist die aktuelle Richtung in Ordnung?</a:t>
            </a:r>
          </a:p>
          <a:p>
            <a:pPr lvl="1"/>
            <a:r>
              <a:rPr lang="de-DE" dirty="0"/>
              <a:t>Fragestellung: Wo liegen Schienen genau (Hauptschiene, Nebenschienen)</a:t>
            </a:r>
          </a:p>
          <a:p>
            <a:pPr lvl="1"/>
            <a:r>
              <a:rPr lang="de-DE" dirty="0"/>
              <a:t>Anreichern der Daten mit alternativ Sets</a:t>
            </a:r>
          </a:p>
          <a:p>
            <a:r>
              <a:rPr lang="de-DE" dirty="0" err="1"/>
              <a:t>FastLineDetection</a:t>
            </a:r>
            <a:r>
              <a:rPr lang="de-DE" dirty="0"/>
              <a:t> als Baseline</a:t>
            </a:r>
          </a:p>
          <a:p>
            <a:pPr lvl="1"/>
            <a:r>
              <a:rPr lang="de-DE" dirty="0"/>
              <a:t>Finetuning</a:t>
            </a:r>
          </a:p>
          <a:p>
            <a:pPr lvl="1"/>
            <a:r>
              <a:rPr lang="de-DE" dirty="0"/>
              <a:t>Parametertuning</a:t>
            </a:r>
          </a:p>
          <a:p>
            <a:pPr lvl="1"/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  <a:p>
            <a:r>
              <a:rPr lang="de-DE" dirty="0"/>
              <a:t>Modellierung als „Segmentation Model“ </a:t>
            </a:r>
          </a:p>
          <a:p>
            <a:r>
              <a:rPr lang="de-DE" dirty="0"/>
              <a:t>Lösungsansatz YOLOv8</a:t>
            </a:r>
          </a:p>
          <a:p>
            <a:r>
              <a:rPr lang="de-DE" dirty="0"/>
              <a:t>Nächste Abstimmung: 17.11.2023 13:00</a:t>
            </a:r>
          </a:p>
        </p:txBody>
      </p:sp>
    </p:spTree>
    <p:extLst>
      <p:ext uri="{BB962C8B-B14F-4D97-AF65-F5344CB8AC3E}">
        <p14:creationId xmlns:p14="http://schemas.microsoft.com/office/powerpoint/2010/main" val="207169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0CEC-9B0D-0CAC-550B-2ED2BE66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805DA-5D05-CC5B-7B0F-D61E45B36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672" y="4365104"/>
            <a:ext cx="5472608" cy="22943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4C061-21C6-FF0F-6E61-B59018FAF5CE}"/>
              </a:ext>
            </a:extLst>
          </p:cNvPr>
          <p:cNvSpPr txBox="1"/>
          <p:nvPr/>
        </p:nvSpPr>
        <p:spPr>
          <a:xfrm>
            <a:off x="983432" y="1988840"/>
            <a:ext cx="10370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Microbolometers </a:t>
            </a:r>
            <a:r>
              <a:rPr lang="de-DE" dirty="0" err="1"/>
              <a:t>used</a:t>
            </a:r>
            <a:r>
              <a:rPr lang="de-DE" dirty="0"/>
              <a:t> in IR</a:t>
            </a:r>
          </a:p>
          <a:p>
            <a:pPr marL="285750" indent="-285750">
              <a:buFontTx/>
              <a:buChar char="-"/>
            </a:pPr>
            <a:r>
              <a:rPr lang="en-US" dirty="0"/>
              <a:t>Hot objects emit at short wavelengths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Cold objects emit at long wavelengths</a:t>
            </a:r>
          </a:p>
          <a:p>
            <a:pPr marL="285750" indent="-285750">
              <a:buFontTx/>
              <a:buChar char="-"/>
            </a:pPr>
            <a:r>
              <a:rPr lang="en-US" dirty="0"/>
              <a:t>Emissivity is a measure of how well an object radiates heat </a:t>
            </a:r>
          </a:p>
          <a:p>
            <a:pPr marL="285750" indent="-285750">
              <a:buFontTx/>
              <a:buChar char="-"/>
            </a:pPr>
            <a:r>
              <a:rPr lang="en-US" dirty="0"/>
              <a:t>Polished metallic surfaces have low emissivity ~ 0.14 – 0.38</a:t>
            </a:r>
          </a:p>
          <a:p>
            <a:pPr marL="285750" indent="-285750">
              <a:buFontTx/>
              <a:buChar char="-"/>
            </a:pPr>
            <a:r>
              <a:rPr lang="en-US" dirty="0"/>
              <a:t>Organic material have a emissivity rate of ~ 0.95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exposure time to fill a pixel with photons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microbolometer sensor is constantly exposed</a:t>
            </a:r>
          </a:p>
          <a:p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2050" name="Picture 2" descr="Difference in emissivity between 2 materials (sleek-reflective white IR / rough-absorbent black IR)">
            <a:extLst>
              <a:ext uri="{FF2B5EF4-FFF2-40B4-BE49-F238E27FC236}">
                <a16:creationId xmlns:a16="http://schemas.microsoft.com/office/drawing/2014/main" id="{EA36C46F-1C9D-4485-0E86-23A26287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528" y="2276872"/>
            <a:ext cx="2392272" cy="15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5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4EC0-D752-29B7-6CAA-497240A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rail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FDE31-9BF2-F0ED-F7F6-DFE7965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Semantic 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segmentation </a:t>
            </a:r>
            <a:r>
              <a:rPr lang="en-US" dirty="0">
                <a:solidFill>
                  <a:srgbClr val="040C28"/>
                </a:solidFill>
                <a:latin typeface="Google Sans"/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deep learning algorithm that associates a label or category with every pixel in an image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Distinguish background pixels and track pixels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In the data tracks are annotated by lines rather than pixel masks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24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4EC0-D752-29B7-6CAA-497240A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rail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006DD1-8EB7-1773-9647-245900DFB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825624"/>
            <a:ext cx="3240000" cy="2016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632823-27C5-2CAE-68CD-4B0E38F13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482" y="1825623"/>
            <a:ext cx="3240000" cy="2016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8AC026-770C-68C1-B418-4FC647DB4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4292973"/>
            <a:ext cx="3240000" cy="20163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F2462B-9B79-5DC3-1962-2B617E589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480" y="4292973"/>
            <a:ext cx="3240000" cy="20163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0CD8CF-CF74-FA09-BC8D-ED3C3E3CCD04}"/>
              </a:ext>
            </a:extLst>
          </p:cNvPr>
          <p:cNvSpPr txBox="1"/>
          <p:nvPr/>
        </p:nvSpPr>
        <p:spPr>
          <a:xfrm>
            <a:off x="2459416" y="15734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Original </a:t>
            </a:r>
            <a:r>
              <a:rPr lang="de-DE" dirty="0" err="1"/>
              <a:t>image</a:t>
            </a:r>
            <a:endParaRPr 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542C0-BB58-9EE3-0EED-729503AC26F0}"/>
              </a:ext>
            </a:extLst>
          </p:cNvPr>
          <p:cNvSpPr txBox="1"/>
          <p:nvPr/>
        </p:nvSpPr>
        <p:spPr>
          <a:xfrm>
            <a:off x="7860376" y="15734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Thick</a:t>
            </a:r>
            <a:r>
              <a:rPr lang="de-DE" dirty="0"/>
              <a:t> </a:t>
            </a:r>
            <a:r>
              <a:rPr lang="de-DE" dirty="0" err="1"/>
              <a:t>polylines</a:t>
            </a:r>
            <a:endParaRPr lang="de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644614-5285-0B3D-D02C-BDF1BA6D066F}"/>
              </a:ext>
            </a:extLst>
          </p:cNvPr>
          <p:cNvSpPr txBox="1"/>
          <p:nvPr/>
        </p:nvSpPr>
        <p:spPr>
          <a:xfrm>
            <a:off x="2459416" y="40050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Mask</a:t>
            </a:r>
            <a:endParaRPr lang="de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A78A48-FCDD-291F-267A-6D7EA5EA20E1}"/>
              </a:ext>
            </a:extLst>
          </p:cNvPr>
          <p:cNvSpPr txBox="1"/>
          <p:nvPr/>
        </p:nvSpPr>
        <p:spPr>
          <a:xfrm>
            <a:off x="7752544" y="4005064"/>
            <a:ext cx="208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Mask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contour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513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4EC0-D752-29B7-6CAA-497240A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Modelling </a:t>
            </a:r>
            <a:r>
              <a:rPr lang="de-DE" dirty="0" err="1"/>
              <a:t>rail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endParaRPr lang="de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CD8CF-CF74-FA09-BC8D-ED3C3E3CCD04}"/>
              </a:ext>
            </a:extLst>
          </p:cNvPr>
          <p:cNvSpPr txBox="1"/>
          <p:nvPr/>
        </p:nvSpPr>
        <p:spPr>
          <a:xfrm>
            <a:off x="2459416" y="15734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Example</a:t>
            </a:r>
            <a:r>
              <a:rPr lang="de-DE" dirty="0"/>
              <a:t> 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542C0-BB58-9EE3-0EED-729503AC26F0}"/>
              </a:ext>
            </a:extLst>
          </p:cNvPr>
          <p:cNvSpPr txBox="1"/>
          <p:nvPr/>
        </p:nvSpPr>
        <p:spPr>
          <a:xfrm>
            <a:off x="7860376" y="157349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RailSem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99DDE-4B1B-D9FF-0097-1C6A75E1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1" y="2100166"/>
            <a:ext cx="5040000" cy="3844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273D1-27B5-415D-B9A2-7BB7EBA2C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1" y="2099275"/>
            <a:ext cx="5040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1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F06A-62EF-A7B6-7D8A-51F594BE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1030" name="Picture 6" descr="Precision and Recall Made Simple. Making precision and recall easy to… | by  Zeya LT | Towards Data Science">
            <a:extLst>
              <a:ext uri="{FF2B5EF4-FFF2-40B4-BE49-F238E27FC236}">
                <a16:creationId xmlns:a16="http://schemas.microsoft.com/office/drawing/2014/main" id="{C959BDA0-121B-5C6B-6C22-78C149F1F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17" y="2270095"/>
            <a:ext cx="4894683" cy="28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F344CA0-1CAD-939D-8347-885BFECE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97" y="2190830"/>
            <a:ext cx="169714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FBC859-A292-4CFE-6E71-F98DD2B74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97" y="3022441"/>
            <a:ext cx="1457143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11DEE61-2374-572D-19E5-2038BD109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97" y="3854052"/>
            <a:ext cx="2622859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D726DD7-AEA4-376D-F6B3-6C745FCF1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97" y="4685663"/>
            <a:ext cx="188571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91F79A5-694B-3AA8-ECA4-5E3A581E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97" y="5517272"/>
            <a:ext cx="1748571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72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93A0-B065-3153-0F56-BFAD50C1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022EC-5741-572A-2070-7CB00A455EEB}"/>
              </a:ext>
            </a:extLst>
          </p:cNvPr>
          <p:cNvSpPr txBox="1"/>
          <p:nvPr/>
        </p:nvSpPr>
        <p:spPr>
          <a:xfrm>
            <a:off x="1651956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pixel_acc</a:t>
            </a:r>
            <a:r>
              <a:rPr lang="de-DE" sz="800" b="1" dirty="0"/>
              <a:t>: 0.9983</a:t>
            </a:r>
          </a:p>
          <a:p>
            <a:r>
              <a:rPr lang="de-DE" sz="800" b="1" dirty="0" err="1"/>
              <a:t>dice</a:t>
            </a:r>
            <a:r>
              <a:rPr lang="de-DE" sz="800" b="1" dirty="0"/>
              <a:t>: 0.9775</a:t>
            </a:r>
          </a:p>
          <a:p>
            <a:r>
              <a:rPr lang="de-DE" sz="800" dirty="0" err="1"/>
              <a:t>precision</a:t>
            </a:r>
            <a:r>
              <a:rPr lang="de-DE" sz="800" dirty="0"/>
              <a:t>: 0.9812</a:t>
            </a:r>
          </a:p>
          <a:p>
            <a:r>
              <a:rPr lang="de-DE" sz="800" b="1" dirty="0" err="1"/>
              <a:t>recall</a:t>
            </a:r>
            <a:r>
              <a:rPr lang="de-DE" sz="800" b="1" dirty="0"/>
              <a:t>: 0.9738</a:t>
            </a:r>
          </a:p>
          <a:p>
            <a:r>
              <a:rPr lang="de-DE" sz="800" b="1" dirty="0" err="1"/>
              <a:t>iou</a:t>
            </a:r>
            <a:r>
              <a:rPr lang="de-DE" sz="800" b="1" dirty="0"/>
              <a:t>: 0.9559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D5F9B-634B-8C6F-FFE5-57EDF392DA8B}"/>
              </a:ext>
            </a:extLst>
          </p:cNvPr>
          <p:cNvSpPr txBox="1"/>
          <p:nvPr/>
        </p:nvSpPr>
        <p:spPr>
          <a:xfrm>
            <a:off x="3322542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pixel_acc</a:t>
            </a:r>
            <a:r>
              <a:rPr lang="de-DE" sz="800" dirty="0"/>
              <a:t>: 0.9499</a:t>
            </a:r>
          </a:p>
          <a:p>
            <a:r>
              <a:rPr lang="de-DE" sz="800" dirty="0" err="1"/>
              <a:t>dice</a:t>
            </a:r>
            <a:r>
              <a:rPr lang="de-DE" sz="800" dirty="0"/>
              <a:t>: 0.3762</a:t>
            </a:r>
          </a:p>
          <a:p>
            <a:r>
              <a:rPr lang="de-DE" sz="800" dirty="0" err="1"/>
              <a:t>precision</a:t>
            </a:r>
            <a:r>
              <a:rPr lang="de-DE" sz="800" dirty="0"/>
              <a:t>: 0.3557</a:t>
            </a:r>
          </a:p>
          <a:p>
            <a:r>
              <a:rPr lang="de-DE" sz="800" dirty="0" err="1"/>
              <a:t>recall</a:t>
            </a:r>
            <a:r>
              <a:rPr lang="de-DE" sz="800" dirty="0"/>
              <a:t>: 0.3992</a:t>
            </a:r>
          </a:p>
          <a:p>
            <a:r>
              <a:rPr lang="de-DE" sz="800" dirty="0" err="1"/>
              <a:t>iou</a:t>
            </a:r>
            <a:r>
              <a:rPr lang="de-DE" sz="800" dirty="0"/>
              <a:t>: 0.2317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2C1F3-5D23-0959-F4A6-825B8D9A6CFF}"/>
              </a:ext>
            </a:extLst>
          </p:cNvPr>
          <p:cNvSpPr txBox="1"/>
          <p:nvPr/>
        </p:nvSpPr>
        <p:spPr>
          <a:xfrm>
            <a:off x="4993128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pixel_acc</a:t>
            </a:r>
            <a:r>
              <a:rPr lang="de-DE" sz="800" dirty="0"/>
              <a:t>: 0.9205</a:t>
            </a:r>
          </a:p>
          <a:p>
            <a:r>
              <a:rPr lang="de-DE" sz="800" dirty="0" err="1"/>
              <a:t>dice</a:t>
            </a:r>
            <a:r>
              <a:rPr lang="de-DE" sz="800" dirty="0"/>
              <a:t>: 0.0567</a:t>
            </a:r>
          </a:p>
          <a:p>
            <a:r>
              <a:rPr lang="de-DE" sz="800" dirty="0" err="1"/>
              <a:t>precision</a:t>
            </a:r>
            <a:r>
              <a:rPr lang="de-DE" sz="800" dirty="0"/>
              <a:t>: 0.0514</a:t>
            </a:r>
          </a:p>
          <a:p>
            <a:r>
              <a:rPr lang="de-DE" sz="800" dirty="0" err="1"/>
              <a:t>recall</a:t>
            </a:r>
            <a:r>
              <a:rPr lang="de-DE" sz="800" dirty="0"/>
              <a:t>: 0.0633</a:t>
            </a:r>
          </a:p>
          <a:p>
            <a:r>
              <a:rPr lang="de-DE" sz="800" dirty="0" err="1"/>
              <a:t>iou</a:t>
            </a:r>
            <a:r>
              <a:rPr lang="de-DE" sz="800" dirty="0"/>
              <a:t>: 0.0292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CAB45-ACE8-B86D-85AA-B211918E6C5E}"/>
              </a:ext>
            </a:extLst>
          </p:cNvPr>
          <p:cNvSpPr txBox="1"/>
          <p:nvPr/>
        </p:nvSpPr>
        <p:spPr>
          <a:xfrm>
            <a:off x="6663714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pixel_acc</a:t>
            </a:r>
            <a:r>
              <a:rPr lang="de-DE" sz="800" dirty="0"/>
              <a:t>: 0.9435</a:t>
            </a:r>
          </a:p>
          <a:p>
            <a:r>
              <a:rPr lang="de-DE" sz="800" dirty="0" err="1"/>
              <a:t>dice</a:t>
            </a:r>
            <a:r>
              <a:rPr lang="de-DE" sz="800" dirty="0"/>
              <a:t>: 0.3703</a:t>
            </a:r>
          </a:p>
          <a:p>
            <a:r>
              <a:rPr lang="de-DE" sz="800" dirty="0" err="1"/>
              <a:t>precision</a:t>
            </a:r>
            <a:r>
              <a:rPr lang="de-DE" sz="800" dirty="0"/>
              <a:t>: 0.3201</a:t>
            </a:r>
          </a:p>
          <a:p>
            <a:r>
              <a:rPr lang="de-DE" sz="800" dirty="0" err="1"/>
              <a:t>recall</a:t>
            </a:r>
            <a:r>
              <a:rPr lang="de-DE" sz="800" dirty="0"/>
              <a:t>: 0.4392</a:t>
            </a:r>
          </a:p>
          <a:p>
            <a:r>
              <a:rPr lang="de-DE" sz="800" dirty="0" err="1"/>
              <a:t>iou</a:t>
            </a:r>
            <a:r>
              <a:rPr lang="de-DE" sz="800" dirty="0"/>
              <a:t>: 0.2272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6A57A-A0D4-DF60-289B-33F860459470}"/>
              </a:ext>
            </a:extLst>
          </p:cNvPr>
          <p:cNvSpPr txBox="1"/>
          <p:nvPr/>
        </p:nvSpPr>
        <p:spPr>
          <a:xfrm>
            <a:off x="8334300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pixel_acc</a:t>
            </a:r>
            <a:r>
              <a:rPr lang="de-DE" sz="800" dirty="0"/>
              <a:t>: 0.9979</a:t>
            </a:r>
          </a:p>
          <a:p>
            <a:r>
              <a:rPr lang="de-DE" sz="800" dirty="0" err="1"/>
              <a:t>dice</a:t>
            </a:r>
            <a:r>
              <a:rPr lang="de-DE" sz="800" dirty="0"/>
              <a:t>: 0.9714</a:t>
            </a:r>
          </a:p>
          <a:p>
            <a:r>
              <a:rPr lang="de-DE" sz="800" dirty="0" err="1"/>
              <a:t>precision</a:t>
            </a:r>
            <a:r>
              <a:rPr lang="de-DE" sz="800" dirty="0"/>
              <a:t>: 0.9787</a:t>
            </a:r>
          </a:p>
          <a:p>
            <a:r>
              <a:rPr lang="de-DE" sz="800" dirty="0" err="1"/>
              <a:t>recall</a:t>
            </a:r>
            <a:r>
              <a:rPr lang="de-DE" sz="800" dirty="0"/>
              <a:t>: 0.9643</a:t>
            </a:r>
          </a:p>
          <a:p>
            <a:r>
              <a:rPr lang="de-DE" sz="800" dirty="0" err="1"/>
              <a:t>iou</a:t>
            </a:r>
            <a:r>
              <a:rPr lang="de-DE" sz="800" dirty="0"/>
              <a:t>: 0.9444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40FE7-B209-0022-6197-C6BAF6E8F1B5}"/>
              </a:ext>
            </a:extLst>
          </p:cNvPr>
          <p:cNvSpPr txBox="1"/>
          <p:nvPr/>
        </p:nvSpPr>
        <p:spPr>
          <a:xfrm>
            <a:off x="10004884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pixel_acc</a:t>
            </a:r>
            <a:r>
              <a:rPr lang="de-DE" sz="800" dirty="0"/>
              <a:t>: 0.9622</a:t>
            </a:r>
          </a:p>
          <a:p>
            <a:r>
              <a:rPr lang="de-DE" sz="800" dirty="0" err="1"/>
              <a:t>dice</a:t>
            </a:r>
            <a:r>
              <a:rPr lang="de-DE" sz="800" dirty="0"/>
              <a:t>: 0.0000</a:t>
            </a:r>
          </a:p>
          <a:p>
            <a:r>
              <a:rPr lang="de-DE" sz="800" dirty="0" err="1"/>
              <a:t>precision</a:t>
            </a:r>
            <a:r>
              <a:rPr lang="de-DE" sz="800" dirty="0"/>
              <a:t>: 1.0000</a:t>
            </a:r>
          </a:p>
          <a:p>
            <a:r>
              <a:rPr lang="de-DE" sz="800" dirty="0" err="1"/>
              <a:t>recall</a:t>
            </a:r>
            <a:r>
              <a:rPr lang="de-DE" sz="800" dirty="0"/>
              <a:t>: 0.0000</a:t>
            </a:r>
          </a:p>
          <a:p>
            <a:r>
              <a:rPr lang="de-DE" sz="800" dirty="0" err="1"/>
              <a:t>iou</a:t>
            </a:r>
            <a:r>
              <a:rPr lang="de-DE" sz="800" dirty="0"/>
              <a:t>: 0.0000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476A285-7F4E-4C2F-781D-C4410DFF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1679838"/>
            <a:ext cx="2660776" cy="1645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1216F1-3386-F65C-6B68-2D13BED3E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560956"/>
            <a:ext cx="10520471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93A0-B065-3153-0F56-BFAD50C1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metrics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022EC-5741-572A-2070-7CB00A455EEB}"/>
              </a:ext>
            </a:extLst>
          </p:cNvPr>
          <p:cNvSpPr txBox="1"/>
          <p:nvPr/>
        </p:nvSpPr>
        <p:spPr>
          <a:xfrm>
            <a:off x="1651956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b="1" dirty="0" err="1"/>
              <a:t>pixel_acc</a:t>
            </a:r>
            <a:r>
              <a:rPr lang="de-DE" sz="800" b="1" dirty="0"/>
              <a:t>: 0.9983</a:t>
            </a:r>
          </a:p>
          <a:p>
            <a:r>
              <a:rPr lang="de-DE" sz="800" b="1" dirty="0" err="1"/>
              <a:t>dice</a:t>
            </a:r>
            <a:r>
              <a:rPr lang="de-DE" sz="800" b="1" dirty="0"/>
              <a:t>: 0.9775</a:t>
            </a:r>
          </a:p>
          <a:p>
            <a:r>
              <a:rPr lang="de-DE" sz="800" dirty="0" err="1"/>
              <a:t>precision</a:t>
            </a:r>
            <a:r>
              <a:rPr lang="de-DE" sz="800" dirty="0"/>
              <a:t>: 0.9812</a:t>
            </a:r>
          </a:p>
          <a:p>
            <a:r>
              <a:rPr lang="de-DE" sz="800" b="1" dirty="0" err="1"/>
              <a:t>recall</a:t>
            </a:r>
            <a:r>
              <a:rPr lang="de-DE" sz="800" b="1" dirty="0"/>
              <a:t>: 0.9738</a:t>
            </a:r>
          </a:p>
          <a:p>
            <a:r>
              <a:rPr lang="de-DE" sz="800" b="1" dirty="0" err="1"/>
              <a:t>iou</a:t>
            </a:r>
            <a:r>
              <a:rPr lang="de-DE" sz="800" b="1" dirty="0"/>
              <a:t>: 0.9559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D5F9B-634B-8C6F-FFE5-57EDF392DA8B}"/>
              </a:ext>
            </a:extLst>
          </p:cNvPr>
          <p:cNvSpPr txBox="1"/>
          <p:nvPr/>
        </p:nvSpPr>
        <p:spPr>
          <a:xfrm>
            <a:off x="3322542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pixel_acc</a:t>
            </a:r>
            <a:r>
              <a:rPr lang="de-DE" sz="800" dirty="0"/>
              <a:t>: 0.9499</a:t>
            </a:r>
          </a:p>
          <a:p>
            <a:r>
              <a:rPr lang="de-DE" sz="800" dirty="0" err="1"/>
              <a:t>dice</a:t>
            </a:r>
            <a:r>
              <a:rPr lang="de-DE" sz="800" dirty="0"/>
              <a:t>: 0.3762</a:t>
            </a:r>
          </a:p>
          <a:p>
            <a:r>
              <a:rPr lang="de-DE" sz="800" dirty="0" err="1"/>
              <a:t>precision</a:t>
            </a:r>
            <a:r>
              <a:rPr lang="de-DE" sz="800" dirty="0"/>
              <a:t>: 0.3557</a:t>
            </a:r>
          </a:p>
          <a:p>
            <a:r>
              <a:rPr lang="de-DE" sz="800" dirty="0" err="1"/>
              <a:t>recall</a:t>
            </a:r>
            <a:r>
              <a:rPr lang="de-DE" sz="800" dirty="0"/>
              <a:t>: 0.3992</a:t>
            </a:r>
          </a:p>
          <a:p>
            <a:r>
              <a:rPr lang="de-DE" sz="800" dirty="0" err="1"/>
              <a:t>iou</a:t>
            </a:r>
            <a:r>
              <a:rPr lang="de-DE" sz="800" dirty="0"/>
              <a:t>: 0.2317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2C1F3-5D23-0959-F4A6-825B8D9A6CFF}"/>
              </a:ext>
            </a:extLst>
          </p:cNvPr>
          <p:cNvSpPr txBox="1"/>
          <p:nvPr/>
        </p:nvSpPr>
        <p:spPr>
          <a:xfrm>
            <a:off x="4993128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pixel_acc</a:t>
            </a:r>
            <a:r>
              <a:rPr lang="de-DE" sz="800" dirty="0"/>
              <a:t>: 0.9205</a:t>
            </a:r>
          </a:p>
          <a:p>
            <a:r>
              <a:rPr lang="de-DE" sz="800" dirty="0" err="1"/>
              <a:t>dice</a:t>
            </a:r>
            <a:r>
              <a:rPr lang="de-DE" sz="800" dirty="0"/>
              <a:t>: 0.0567</a:t>
            </a:r>
          </a:p>
          <a:p>
            <a:r>
              <a:rPr lang="de-DE" sz="800" dirty="0" err="1"/>
              <a:t>precision</a:t>
            </a:r>
            <a:r>
              <a:rPr lang="de-DE" sz="800" dirty="0"/>
              <a:t>: 0.0514</a:t>
            </a:r>
          </a:p>
          <a:p>
            <a:r>
              <a:rPr lang="de-DE" sz="800" dirty="0" err="1"/>
              <a:t>recall</a:t>
            </a:r>
            <a:r>
              <a:rPr lang="de-DE" sz="800" dirty="0"/>
              <a:t>: 0.0633</a:t>
            </a:r>
          </a:p>
          <a:p>
            <a:r>
              <a:rPr lang="de-DE" sz="800" dirty="0" err="1"/>
              <a:t>iou</a:t>
            </a:r>
            <a:r>
              <a:rPr lang="de-DE" sz="800" dirty="0"/>
              <a:t>: 0.0292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CAB45-ACE8-B86D-85AA-B211918E6C5E}"/>
              </a:ext>
            </a:extLst>
          </p:cNvPr>
          <p:cNvSpPr txBox="1"/>
          <p:nvPr/>
        </p:nvSpPr>
        <p:spPr>
          <a:xfrm>
            <a:off x="6663714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pixel_acc</a:t>
            </a:r>
            <a:r>
              <a:rPr lang="de-DE" sz="800" dirty="0"/>
              <a:t>: 0.9435</a:t>
            </a:r>
          </a:p>
          <a:p>
            <a:r>
              <a:rPr lang="de-DE" sz="800" dirty="0" err="1"/>
              <a:t>dice</a:t>
            </a:r>
            <a:r>
              <a:rPr lang="de-DE" sz="800" dirty="0"/>
              <a:t>: 0.3703</a:t>
            </a:r>
          </a:p>
          <a:p>
            <a:r>
              <a:rPr lang="de-DE" sz="800" dirty="0" err="1"/>
              <a:t>precision</a:t>
            </a:r>
            <a:r>
              <a:rPr lang="de-DE" sz="800" dirty="0"/>
              <a:t>: 0.3201</a:t>
            </a:r>
          </a:p>
          <a:p>
            <a:r>
              <a:rPr lang="de-DE" sz="800" dirty="0" err="1"/>
              <a:t>recall</a:t>
            </a:r>
            <a:r>
              <a:rPr lang="de-DE" sz="800" dirty="0"/>
              <a:t>: 0.4392</a:t>
            </a:r>
          </a:p>
          <a:p>
            <a:r>
              <a:rPr lang="de-DE" sz="800" dirty="0" err="1"/>
              <a:t>iou</a:t>
            </a:r>
            <a:r>
              <a:rPr lang="de-DE" sz="800" dirty="0"/>
              <a:t>: 0.2272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6A57A-A0D4-DF60-289B-33F860459470}"/>
              </a:ext>
            </a:extLst>
          </p:cNvPr>
          <p:cNvSpPr txBox="1"/>
          <p:nvPr/>
        </p:nvSpPr>
        <p:spPr>
          <a:xfrm>
            <a:off x="8334300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/>
              <a:t>pixel_acc</a:t>
            </a:r>
            <a:r>
              <a:rPr lang="de-DE" sz="800" dirty="0"/>
              <a:t>: 0.9979</a:t>
            </a:r>
          </a:p>
          <a:p>
            <a:r>
              <a:rPr lang="de-DE" sz="800" dirty="0" err="1"/>
              <a:t>dice</a:t>
            </a:r>
            <a:r>
              <a:rPr lang="de-DE" sz="800" dirty="0"/>
              <a:t>: 0.9714</a:t>
            </a:r>
          </a:p>
          <a:p>
            <a:r>
              <a:rPr lang="de-DE" sz="800" dirty="0" err="1"/>
              <a:t>precision</a:t>
            </a:r>
            <a:r>
              <a:rPr lang="de-DE" sz="800" dirty="0"/>
              <a:t>: 0.9787</a:t>
            </a:r>
          </a:p>
          <a:p>
            <a:r>
              <a:rPr lang="de-DE" sz="800" dirty="0" err="1"/>
              <a:t>recall</a:t>
            </a:r>
            <a:r>
              <a:rPr lang="de-DE" sz="800" dirty="0"/>
              <a:t>: 0.9643</a:t>
            </a:r>
          </a:p>
          <a:p>
            <a:r>
              <a:rPr lang="de-DE" sz="800" dirty="0" err="1"/>
              <a:t>iou</a:t>
            </a:r>
            <a:r>
              <a:rPr lang="de-DE" sz="800" dirty="0"/>
              <a:t>: 0.9444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40FE7-B209-0022-6197-C6BAF6E8F1B5}"/>
              </a:ext>
            </a:extLst>
          </p:cNvPr>
          <p:cNvSpPr txBox="1"/>
          <p:nvPr/>
        </p:nvSpPr>
        <p:spPr>
          <a:xfrm>
            <a:off x="10004884" y="4869160"/>
            <a:ext cx="1801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highlight>
                  <a:srgbClr val="FFFF00"/>
                </a:highlight>
              </a:rPr>
              <a:t>pixel_acc</a:t>
            </a:r>
            <a:r>
              <a:rPr lang="de-DE" sz="800" dirty="0">
                <a:highlight>
                  <a:srgbClr val="FFFF00"/>
                </a:highlight>
              </a:rPr>
              <a:t>: 0.9622</a:t>
            </a:r>
          </a:p>
          <a:p>
            <a:r>
              <a:rPr lang="de-DE" sz="800" dirty="0" err="1"/>
              <a:t>dice</a:t>
            </a:r>
            <a:r>
              <a:rPr lang="de-DE" sz="800" dirty="0"/>
              <a:t>: 0.0000</a:t>
            </a:r>
          </a:p>
          <a:p>
            <a:r>
              <a:rPr lang="de-DE" sz="800" b="1" dirty="0" err="1">
                <a:solidFill>
                  <a:srgbClr val="FF0000"/>
                </a:solidFill>
              </a:rPr>
              <a:t>precision</a:t>
            </a:r>
            <a:r>
              <a:rPr lang="de-DE" sz="800" b="1" dirty="0">
                <a:solidFill>
                  <a:srgbClr val="FF0000"/>
                </a:solidFill>
              </a:rPr>
              <a:t>: 1.0000</a:t>
            </a:r>
          </a:p>
          <a:p>
            <a:r>
              <a:rPr lang="de-DE" sz="800" dirty="0" err="1"/>
              <a:t>recall</a:t>
            </a:r>
            <a:r>
              <a:rPr lang="de-DE" sz="800" dirty="0"/>
              <a:t>: 0.0000</a:t>
            </a:r>
          </a:p>
          <a:p>
            <a:r>
              <a:rPr lang="de-DE" sz="800" dirty="0" err="1"/>
              <a:t>iou</a:t>
            </a:r>
            <a:r>
              <a:rPr lang="de-DE" sz="800" dirty="0"/>
              <a:t>: 0.0000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4B91C1-6DB4-B0AF-8016-AAA3EF50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390" y="5877272"/>
            <a:ext cx="2928026" cy="36999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76A285-7F4E-4C2F-781D-C4410DFF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1679838"/>
            <a:ext cx="2660776" cy="1645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1216F1-3386-F65C-6B68-2D13BED3E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3560956"/>
            <a:ext cx="10520471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02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1046</Words>
  <Application>Microsoft Office PowerPoint</Application>
  <PresentationFormat>Widescreen</PresentationFormat>
  <Paragraphs>232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Google Sans</vt:lpstr>
      <vt:lpstr>Segoe UI</vt:lpstr>
      <vt:lpstr>Office</vt:lpstr>
      <vt:lpstr>Multi-sensor rail track detection in automatic train operations</vt:lpstr>
      <vt:lpstr>Sensors</vt:lpstr>
      <vt:lpstr>Sensors</vt:lpstr>
      <vt:lpstr>Modelling rail detection as segmentation</vt:lpstr>
      <vt:lpstr>Modelling rail detection as segmentation</vt:lpstr>
      <vt:lpstr>Modelling rail detection as segmentation</vt:lpstr>
      <vt:lpstr>Performance metrics</vt:lpstr>
      <vt:lpstr>Performance metrics</vt:lpstr>
      <vt:lpstr>Performance metrics</vt:lpstr>
      <vt:lpstr>Baselining with FLD  Analyzing Bounding Boxes</vt:lpstr>
      <vt:lpstr>Baselining with FLD Select samples</vt:lpstr>
      <vt:lpstr>Baselining with FLD Parameter tuning</vt:lpstr>
      <vt:lpstr>Baselining with FLD Parameter tuning based on dice metric</vt:lpstr>
      <vt:lpstr>Baselining with FLD Best parameters for each sensor</vt:lpstr>
      <vt:lpstr>Baselining with FLD Performance on validation data</vt:lpstr>
      <vt:lpstr>Baselining with FLD Good examples and bad examples</vt:lpstr>
      <vt:lpstr>Deep learning approach</vt:lpstr>
      <vt:lpstr>Deep learning approach</vt:lpstr>
      <vt:lpstr>YOLOv8 First experiments - RGB</vt:lpstr>
      <vt:lpstr>YOLOv8 vs FDL Performance on validation data</vt:lpstr>
      <vt:lpstr>YOLOv8 Examples</vt:lpstr>
      <vt:lpstr>Next steps</vt:lpstr>
      <vt:lpstr>Research questions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120</cp:revision>
  <dcterms:created xsi:type="dcterms:W3CDTF">2019-03-28T08:56:36Z</dcterms:created>
  <dcterms:modified xsi:type="dcterms:W3CDTF">2023-11-03T15:51:34Z</dcterms:modified>
</cp:coreProperties>
</file>